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askerville Old Face"/>
      <p:regular r:id="rId20"/>
    </p:embeddedFont>
    <p:embeddedFont>
      <p:font typeface="조선굵은명조"/>
      <p:regular r:id="rId21"/>
    </p:embeddedFont>
    <p:embeddedFont>
      <p:font typeface="Gmarket Sans Bold"/>
      <p:bold r:id="rId22"/>
    </p:embeddedFont>
    <p:embeddedFont>
      <p:font typeface="조선신명조"/>
      <p:regular r:id="rId23"/>
    </p:embeddedFont>
    <p:embeddedFont>
      <p:font typeface="조선가는고딕"/>
      <p:regular r:id="rId24"/>
    </p:embeddedFont>
    <p:embeddedFont>
      <p:font typeface="Cinzel Medium"/>
      <p:bold r:id="rId25"/>
    </p:embeddedFont>
    <p:embeddedFont>
      <p:font typeface="Cinzel Regular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26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31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24013_video_abd4167b.a40928.mp4" Type="http://schemas.microsoft.com/office/2007/relationships/media"/><Relationship Id="rId12" Target="../media/24013_video_abd4167b.a40928.mp4" Type="http://schemas.openxmlformats.org/officeDocument/2006/relationships/video"/><Relationship Id="rId13" Target="../media/image35.png" Type="http://schemas.openxmlformats.org/officeDocument/2006/relationships/image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25.png" Type="http://schemas.openxmlformats.org/officeDocument/2006/relationships/image"/><Relationship Id="rId8" Target="../media/image11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25.png" Type="http://schemas.openxmlformats.org/officeDocument/2006/relationships/image"/><Relationship Id="rId8" Target="../media/image11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3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3.png" Type="http://schemas.openxmlformats.org/officeDocument/2006/relationships/image"/><Relationship Id="rId12" Target="../media/image20.png" Type="http://schemas.openxmlformats.org/officeDocument/2006/relationships/image"/><Relationship Id="rId13" Target="../media/image11.png" Type="http://schemas.openxmlformats.org/officeDocument/2006/relationships/image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11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24013_video_1d4ecd7a.a50de3.mp4" Type="http://schemas.openxmlformats.org/officeDocument/2006/relationships/video"/><Relationship Id="rId11" Target="../media/image11.png" Type="http://schemas.openxmlformats.org/officeDocument/2006/relationships/image"/><Relationship Id="rId2" Target="../media/image12.png" Type="http://schemas.openxmlformats.org/officeDocument/2006/relationships/image"/><Relationship Id="rId3" Target="../media/image25.pn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Relationship Id="rId6" Target="../media/image3.png" Type="http://schemas.openxmlformats.org/officeDocument/2006/relationships/image"/><Relationship Id="rId7" Target="../media/image24.png" Type="http://schemas.openxmlformats.org/officeDocument/2006/relationships/image"/><Relationship Id="rId8" Target="../media/image27.png" Type="http://schemas.openxmlformats.org/officeDocument/2006/relationships/image"/><Relationship Id="rId9" Target="../media/24013_video_1d4ecd7a.a50de3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24013_video_c1995e06.4565d.mp4" Type="http://schemas.openxmlformats.org/officeDocument/2006/relationships/video"/><Relationship Id="rId11" Target="../media/image11.png" Type="http://schemas.openxmlformats.org/officeDocument/2006/relationships/image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8.png" Type="http://schemas.openxmlformats.org/officeDocument/2006/relationships/image"/><Relationship Id="rId9" Target="../media/24013_video_c1995e06.4565d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9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30.png" Type="http://schemas.openxmlformats.org/officeDocument/2006/relationships/image"/><Relationship Id="rId9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7500" y="2997200"/>
            <a:ext cx="3657600" cy="500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175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406900" y="3238500"/>
            <a:ext cx="13423900" cy="325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800" b="false" i="false" u="none" strike="noStrike" spc="400">
                <a:solidFill>
                  <a:srgbClr val="639FCB"/>
                </a:solidFill>
                <a:latin typeface="Baskerville Old Face"/>
              </a:rPr>
              <a:t>INTERVIEW</a:t>
            </a:r>
          </a:p>
          <a:p>
            <a:pPr algn="ctr" lvl="0">
              <a:lnSpc>
                <a:spcPct val="99600"/>
              </a:lnSpc>
            </a:pPr>
            <a:r>
              <a:rPr lang="en-US" sz="9800" b="false" i="false" u="none" strike="noStrike" spc="400">
                <a:solidFill>
                  <a:srgbClr val="639FCB"/>
                </a:solidFill>
                <a:latin typeface="Baskerville Old Face"/>
              </a:rPr>
              <a:t>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600" y="1358900"/>
            <a:ext cx="3606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 spc="800">
                <a:solidFill>
                  <a:srgbClr val="3A3A3A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2600" y="1993900"/>
            <a:ext cx="3327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JINWOO JANG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-16200000">
            <a:off x="-1219200" y="5118100"/>
            <a:ext cx="103886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-16200000">
            <a:off x="-4864100" y="5130800"/>
            <a:ext cx="103886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-16200000">
            <a:off x="12763500" y="5130800"/>
            <a:ext cx="103759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330200" y="2971800"/>
            <a:ext cx="36195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330200" y="7988300"/>
            <a:ext cx="36195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330200" y="8432800"/>
            <a:ext cx="3619500" cy="50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330200" y="9321800"/>
            <a:ext cx="36195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330200" y="8877300"/>
            <a:ext cx="3619500" cy="50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58800" y="8153400"/>
            <a:ext cx="22225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CONTACT 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16700" y="6692900"/>
            <a:ext cx="87503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100">
                <a:solidFill>
                  <a:srgbClr val="3A3A3A"/>
                </a:solidFill>
                <a:ea typeface="조선신명조"/>
              </a:rPr>
              <a:t>컨텐츠기획자</a:t>
            </a:r>
            <a:r>
              <a:rPr lang="en-US" sz="2300" b="false" i="false" u="none" strike="noStrike" spc="100">
                <a:solidFill>
                  <a:srgbClr val="3A3A3A"/>
                </a:solidFill>
                <a:latin typeface="조선신명조"/>
              </a:rPr>
              <a:t> </a:t>
            </a:r>
            <a:r>
              <a:rPr lang="ko-KR" sz="2300" b="false" i="false" u="none" strike="noStrike" spc="100">
                <a:solidFill>
                  <a:srgbClr val="3A3A3A"/>
                </a:solidFill>
                <a:ea typeface="조선신명조"/>
              </a:rPr>
              <a:t>포트폴리오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7900" y="8610600"/>
            <a:ext cx="22225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+82 10 3336 7501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0600" y="9042400"/>
            <a:ext cx="22225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jbj5@naver.com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0600" y="9474200"/>
            <a:ext cx="22225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@agniujnj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8800" y="8585200"/>
            <a:ext cx="203200" cy="16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9474200"/>
            <a:ext cx="177800" cy="17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1500" y="9055100"/>
            <a:ext cx="1778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MIRI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200" y="1714500"/>
            <a:ext cx="4140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실무경험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500" y="11938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Job Performance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5600" y="2959100"/>
            <a:ext cx="2501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0000" b="true" i="false" u="none" strike="noStrike" spc="900">
                <a:solidFill>
                  <a:srgbClr val="FFFFFF"/>
                </a:solidFill>
                <a:latin typeface="Cinzel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2800" y="1282700"/>
            <a:ext cx="8597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오틀리로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만든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마시는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초콜릿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신제품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개발과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함께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제품소개를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위한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촬영을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진행하였습니다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7505700" y="1790700"/>
            <a:ext cx="10414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91200" y="1270000"/>
            <a:ext cx="2260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제품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촬영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34000" y="1282700"/>
            <a:ext cx="279400" cy="279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295900" y="1295400"/>
            <a:ext cx="3429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4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0" y="2755900"/>
            <a:ext cx="11785600" cy="6629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49300" y="76200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01.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음악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작곡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활동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9300" y="81788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02.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영상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9300" y="87249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03.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마케팅팀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및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각종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프로젝트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9300" y="92837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04.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쿠팡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로켓그로스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MIRI 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200" y="1714500"/>
            <a:ext cx="4140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실무경험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500" y="11938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Job 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03800" y="850900"/>
            <a:ext cx="18542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8200" b="true" i="false" u="none" strike="noStrike" spc="800">
                <a:solidFill>
                  <a:srgbClr val="FFFFFF"/>
                </a:solidFill>
                <a:latin typeface="Cinzel Regular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95600" y="4279900"/>
            <a:ext cx="18542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1890"/>
              </a:lnSpc>
            </a:pPr>
            <a:r>
              <a:rPr lang="en-US" sz="8200" b="true" i="false" u="none" strike="noStrike" spc="800">
                <a:solidFill>
                  <a:srgbClr val="FFFFFF"/>
                </a:solidFill>
                <a:latin typeface="Cinzel Regular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89500" y="7988300"/>
            <a:ext cx="60198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문래동에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있는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문화예술의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각각의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분야에서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많은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사람들이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모이는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복합문화공간의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커뮤니티입니다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.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회원으로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참여를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시작하여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문래당의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유튜브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컨텐츠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제작을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의뢰받아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함께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제작하였습니다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89500" y="6908800"/>
            <a:ext cx="3073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문래당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글이오는집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89500" y="7467600"/>
            <a:ext cx="6616700" cy="3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595100" y="2197100"/>
            <a:ext cx="60198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한국문학협회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이사를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지내고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계신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정인성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선생님을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주축으로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중년층을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타겟으로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시낭송회를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진행하고있는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경기문화재단의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경기상상캠퍼스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소속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상상스튜디오입니다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.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시낭송회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무대를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준비하고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시인들의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낭송영상을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편집하여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제작하였습니다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95100" y="1422400"/>
            <a:ext cx="3073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상상스튜디오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71200" y="2006600"/>
            <a:ext cx="6718300" cy="38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6489700"/>
            <a:ext cx="279400" cy="279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902200" y="6502400"/>
            <a:ext cx="2667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6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5100" y="1003300"/>
            <a:ext cx="279400" cy="279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595100" y="1016000"/>
            <a:ext cx="279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29" id="29">
            <a:hlinkClick r:id=""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>
                  <p14:trim st="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0">
            <a:off x="4889500" y="1003300"/>
            <a:ext cx="5981700" cy="4152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506200" y="5702300"/>
            <a:ext cx="6172200" cy="38608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749300" y="76200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01.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음악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작곡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활동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9300" y="81788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02.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영상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300" y="87249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03.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마케팅팀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및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각종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프로젝트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49300" y="92837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04.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쿠팡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로켓그로스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MIRI 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200" y="1714500"/>
            <a:ext cx="4140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실무경험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500" y="11938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Job 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03800" y="850900"/>
            <a:ext cx="18542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8200" b="true" i="false" u="none" strike="noStrike" spc="800">
                <a:solidFill>
                  <a:srgbClr val="FFFFFF"/>
                </a:solidFill>
                <a:latin typeface="Cinzel Regular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95600" y="4279900"/>
            <a:ext cx="18542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1890"/>
              </a:lnSpc>
            </a:pPr>
            <a:r>
              <a:rPr lang="en-US" sz="8200" b="true" i="false" u="none" strike="noStrike" spc="800">
                <a:solidFill>
                  <a:srgbClr val="FFFFFF"/>
                </a:solidFill>
                <a:latin typeface="Cinzel Regular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89500" y="7823200"/>
            <a:ext cx="60198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로켓그로스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미입점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외부셀러들을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대상으로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진행한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셀러세미나입니다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  <a:p>
            <a:pPr algn="l" lvl="0">
              <a:lnSpc>
                <a:spcPct val="151890"/>
              </a:lnSpc>
            </a:pP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쿠팡판매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경험이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없는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셀러들을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대상으로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입점방법과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판매전략을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소개하고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 </a:t>
            </a:r>
          </a:p>
          <a:p>
            <a:pPr algn="l" lvl="0">
              <a:lnSpc>
                <a:spcPct val="151890"/>
              </a:lnSpc>
            </a:pP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이커머스시장내에서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쿠팡을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이용하기위한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지원과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담당자배정을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진행했습니다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  <a:p>
            <a:pPr algn="l" lvl="0">
              <a:lnSpc>
                <a:spcPct val="151890"/>
              </a:lnSpc>
            </a:pP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또한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세미나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사전준비와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기록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및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촬영을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팀과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함께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진행했습니다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61000" y="6464300"/>
            <a:ext cx="3073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쿠팡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본사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로켓그로스</a:t>
            </a:r>
          </a:p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셀러세미나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89500" y="7467600"/>
            <a:ext cx="6616700" cy="3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595100" y="2197100"/>
            <a:ext cx="60198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동대문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패션도매셀러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로켓그로스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입점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및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온보딩을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위한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세미나를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기획하고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직접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진행하였습니다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.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대부분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이커머스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온라인몰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운영경험이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없는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대표님들과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연합회장님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대상으로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통신판매사업자등록부터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입점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,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상품등록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,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판매까지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과정을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온보딩해야했던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500" b="false" i="false" u="none" strike="noStrike">
                <a:solidFill>
                  <a:srgbClr val="787878"/>
                </a:solidFill>
                <a:ea typeface="조선가는고딕"/>
              </a:rPr>
              <a:t>상황입니다</a:t>
            </a:r>
            <a:r>
              <a:rPr lang="en-US" sz="15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14200" y="1003300"/>
            <a:ext cx="39878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동대문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패션상인연합회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세미나</a:t>
            </a:r>
          </a:p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기획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및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진행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71200" y="2006600"/>
            <a:ext cx="6718300" cy="38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6489700"/>
            <a:ext cx="279400" cy="279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902200" y="6502400"/>
            <a:ext cx="2667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8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95100" y="1003300"/>
            <a:ext cx="279400" cy="279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595100" y="1016000"/>
            <a:ext cx="279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7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16500" y="1231900"/>
            <a:ext cx="5905500" cy="4330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06200" y="6108700"/>
            <a:ext cx="5905500" cy="3568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749300" y="76200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01.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음악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작곡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활동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9300" y="81788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02.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영상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300" y="87249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03.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마케팅팀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및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각종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프로젝트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49300" y="92837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04.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쿠팡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로켓그로스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82600" y="368300"/>
            <a:ext cx="19240500" cy="1384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25500" y="660400"/>
            <a:ext cx="5664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입사</a:t>
            </a:r>
            <a:r>
              <a:rPr lang="en-US" sz="3800" b="false" i="false" u="none" strike="noStrike">
                <a:solidFill>
                  <a:srgbClr val="3A3A3A"/>
                </a:solidFill>
                <a:latin typeface="조선굵은명조"/>
              </a:rPr>
              <a:t> </a:t>
            </a: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후</a:t>
            </a:r>
            <a:r>
              <a:rPr lang="en-US" sz="3800" b="false" i="false" u="none" strike="noStrike">
                <a:solidFill>
                  <a:srgbClr val="3A3A3A"/>
                </a:solidFill>
                <a:latin typeface="조선굵은명조"/>
              </a:rPr>
              <a:t> </a:t>
            </a: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포부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16200000">
            <a:off x="-4838700" y="5130800"/>
            <a:ext cx="10388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16200000">
            <a:off x="12738100" y="5130800"/>
            <a:ext cx="10375900" cy="5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97200" y="2654300"/>
            <a:ext cx="123317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8689"/>
              </a:lnSpc>
            </a:pPr>
            <a:r>
              <a:rPr lang="ko-KR" sz="4500" b="false" i="false" u="none" strike="noStrike" spc="-100">
                <a:solidFill>
                  <a:srgbClr val="639FCB"/>
                </a:solidFill>
                <a:ea typeface="조선신명조"/>
              </a:rPr>
              <a:t>저의</a:t>
            </a:r>
            <a:r>
              <a:rPr lang="en-US" sz="4500" b="false" i="false" u="none" strike="noStrike" spc="-100">
                <a:solidFill>
                  <a:srgbClr val="639FCB"/>
                </a:solidFill>
                <a:latin typeface="조선신명조"/>
              </a:rPr>
              <a:t> 3</a:t>
            </a:r>
            <a:r>
              <a:rPr lang="ko-KR" sz="4500" b="false" i="false" u="none" strike="noStrike" spc="-100">
                <a:solidFill>
                  <a:srgbClr val="639FCB"/>
                </a:solidFill>
                <a:ea typeface="조선신명조"/>
              </a:rPr>
              <a:t>가지</a:t>
            </a:r>
            <a:r>
              <a:rPr lang="en-US" sz="4500" b="false" i="false" u="none" strike="noStrike" spc="-100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4500" b="false" i="false" u="none" strike="noStrike" spc="-100">
                <a:solidFill>
                  <a:srgbClr val="639FCB"/>
                </a:solidFill>
                <a:ea typeface="조선신명조"/>
              </a:rPr>
              <a:t>강점을</a:t>
            </a:r>
            <a:r>
              <a:rPr lang="en-US" sz="4500" b="false" i="false" u="none" strike="noStrike" spc="-100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4500" b="false" i="false" u="none" strike="noStrike" spc="-100">
                <a:solidFill>
                  <a:srgbClr val="639FCB"/>
                </a:solidFill>
                <a:ea typeface="조선신명조"/>
              </a:rPr>
              <a:t>바탕으로</a:t>
            </a:r>
          </a:p>
          <a:p>
            <a:pPr algn="ctr" lvl="0">
              <a:lnSpc>
                <a:spcPct val="118689"/>
              </a:lnSpc>
            </a:pPr>
            <a:r>
              <a:rPr lang="ko-KR" sz="4500" b="false" i="false" u="none" strike="noStrike" spc="-100">
                <a:solidFill>
                  <a:srgbClr val="B5B5B5"/>
                </a:solidFill>
                <a:ea typeface="조선신명조"/>
              </a:rPr>
              <a:t>쿠팡의</a:t>
            </a:r>
            <a:r>
              <a:rPr lang="en-US" sz="4500" b="false" i="false" u="none" strike="noStrike" spc="-100">
                <a:solidFill>
                  <a:srgbClr val="B5B5B5"/>
                </a:solidFill>
                <a:latin typeface="조선신명조"/>
              </a:rPr>
              <a:t> </a:t>
            </a:r>
            <a:r>
              <a:rPr lang="ko-KR" sz="4500" b="false" i="false" u="none" strike="noStrike" spc="-100">
                <a:solidFill>
                  <a:srgbClr val="B5B5B5"/>
                </a:solidFill>
                <a:ea typeface="조선신명조"/>
              </a:rPr>
              <a:t>발전에</a:t>
            </a:r>
            <a:r>
              <a:rPr lang="en-US" sz="4500" b="false" i="false" u="none" strike="noStrike" spc="-100">
                <a:solidFill>
                  <a:srgbClr val="B5B5B5"/>
                </a:solidFill>
                <a:latin typeface="조선신명조"/>
              </a:rPr>
              <a:t> </a:t>
            </a:r>
            <a:r>
              <a:rPr lang="ko-KR" sz="4500" b="false" i="false" u="none" strike="noStrike" spc="-100">
                <a:solidFill>
                  <a:srgbClr val="B5B5B5"/>
                </a:solidFill>
                <a:ea typeface="조선신명조"/>
              </a:rPr>
              <a:t>기여하겠습니다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4330700" y="7112000"/>
            <a:ext cx="40259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9969500" y="7112000"/>
            <a:ext cx="4025900" cy="101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81100" y="6324600"/>
            <a:ext cx="45212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다양한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컨텐츠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제작</a:t>
            </a:r>
            <a:b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</a:b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실무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경험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96100" y="6324600"/>
            <a:ext cx="45212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이커머스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세미나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및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 </a:t>
            </a:r>
          </a:p>
          <a:p>
            <a:pPr algn="ctr" lvl="0">
              <a:lnSpc>
                <a:spcPct val="109559"/>
              </a:lnSpc>
            </a:pP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온보딩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경험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47600" y="6324600"/>
            <a:ext cx="45212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카탈로그에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대한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이해도</a:t>
            </a:r>
          </a:p>
          <a:p>
            <a:pPr algn="ctr" lvl="0">
              <a:lnSpc>
                <a:spcPct val="109559"/>
              </a:lnSpc>
            </a:pP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지속적인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고성과</a:t>
            </a:r>
            <a:r>
              <a:rPr lang="en-US" sz="32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3200" b="false" i="false" u="none" strike="noStrike">
                <a:solidFill>
                  <a:srgbClr val="787878"/>
                </a:solidFill>
                <a:ea typeface="조선가는고딕"/>
              </a:rPr>
              <a:t>경험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35300" y="5156200"/>
            <a:ext cx="812800" cy="939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984500" y="5283200"/>
            <a:ext cx="914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3700" b="true" i="false" u="none" strike="noStrike">
                <a:solidFill>
                  <a:srgbClr val="FFFFFF"/>
                </a:solidFill>
                <a:latin typeface="조선가는고딕"/>
              </a:rPr>
              <a:t>1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24900" y="5156200"/>
            <a:ext cx="812800" cy="939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661400" y="5283200"/>
            <a:ext cx="914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3700" b="true" i="false" u="none" strike="noStrike">
                <a:solidFill>
                  <a:srgbClr val="FFFFFF"/>
                </a:solidFill>
                <a:latin typeface="조선가는고딕"/>
              </a:rPr>
              <a:t>2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01800" y="5156200"/>
            <a:ext cx="812800" cy="939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351000" y="5283200"/>
            <a:ext cx="914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3700" b="true" i="false" u="none" strike="noStrike">
                <a:solidFill>
                  <a:srgbClr val="FFFFFF"/>
                </a:solidFill>
                <a:latin typeface="조선가는고딕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1900" y="7848600"/>
            <a:ext cx="44958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숨고에서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진행했던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 </a:t>
            </a:r>
          </a:p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영상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편집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,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상세페이지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, 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무대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촬영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등</a:t>
            </a:r>
          </a:p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실무경험을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갖추었습니다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59600" y="7670800"/>
            <a:ext cx="44958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이커머스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경험이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없던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패션판매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 </a:t>
            </a:r>
          </a:p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업체들을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대상으로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 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진행한</a:t>
            </a:r>
          </a:p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세미나와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온보딩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프로젝트에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 </a:t>
            </a:r>
          </a:p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기여하였습니다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98400" y="7848600"/>
            <a:ext cx="44958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카탈로그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SOP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에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대한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높은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이해도와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 </a:t>
            </a:r>
          </a:p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지속적인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고성과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경험은</a:t>
            </a:r>
          </a:p>
          <a:p>
            <a:pPr algn="ctr" lvl="0">
              <a:lnSpc>
                <a:spcPct val="10955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팀의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성공에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기여할</a:t>
            </a:r>
            <a:r>
              <a:rPr lang="en-US" sz="21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조선가는고딕"/>
              </a:rPr>
              <a:t>것입니다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67100" y="825500"/>
            <a:ext cx="471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Aspiration after joining the company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7" id="27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D1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330200" y="431800"/>
            <a:ext cx="176276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330200" y="98171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16200000">
            <a:off x="-4838700" y="5130800"/>
            <a:ext cx="10388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16200000">
            <a:off x="12738100" y="5130800"/>
            <a:ext cx="103759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16200000">
            <a:off x="6096000" y="5130800"/>
            <a:ext cx="10375900" cy="5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6300" y="1003300"/>
            <a:ext cx="117094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600" b="false" i="false" u="none" strike="noStrike" spc="300">
                <a:solidFill>
                  <a:srgbClr val="FFFFFF"/>
                </a:solidFill>
                <a:latin typeface="Baskerville Old Face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300" y="2463800"/>
            <a:ext cx="83058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5900" b="false" i="false" u="none" strike="noStrike" spc="200">
                <a:solidFill>
                  <a:srgbClr val="FFFFFF"/>
                </a:solidFill>
                <a:ea typeface="조선신명조"/>
              </a:rPr>
              <a:t>감사합니다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244600" y="7988300"/>
            <a:ext cx="6578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모든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문의사항은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우측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연락처를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통해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확인하실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수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있습니다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20700" y="8280400"/>
            <a:ext cx="838200" cy="88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89000" y="7251700"/>
            <a:ext cx="50927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Bold"/>
              </a:rPr>
              <a:t>Does anyone have any questions?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1277600" y="7607300"/>
            <a:ext cx="6667500" cy="5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696700" y="7200900"/>
            <a:ext cx="3454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Bold"/>
              </a:rPr>
              <a:t>CONTACT 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31700" y="7848600"/>
            <a:ext cx="3454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A3A3A"/>
                </a:solidFill>
                <a:latin typeface="Gmarket Sans Bold"/>
              </a:rPr>
              <a:t>+82 10 3336 7501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69800" y="8597900"/>
            <a:ext cx="3454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A3A3A"/>
                </a:solidFill>
                <a:latin typeface="Gmarket Sans Bold"/>
              </a:rPr>
              <a:t>jbj5@naver.com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69800" y="9372600"/>
            <a:ext cx="3454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 spc="100">
                <a:solidFill>
                  <a:srgbClr val="3A3A3A"/>
                </a:solidFill>
                <a:latin typeface="Gmarket Sans Bold"/>
              </a:rPr>
              <a:t>@agniujnj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96700" y="7861300"/>
            <a:ext cx="317500" cy="24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22100" y="9359900"/>
            <a:ext cx="266700" cy="266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22100" y="8623300"/>
            <a:ext cx="266700" cy="215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FFFFFF"/>
                </a:solidFill>
                <a:ea typeface="조선굵은명조"/>
              </a:rPr>
              <a:t>장진우</a:t>
            </a:r>
            <a:r>
              <a:rPr lang="en-US" sz="1400" b="false" i="false" u="none" strike="noStrike" spc="300">
                <a:solidFill>
                  <a:srgbClr val="FFFFFF"/>
                </a:solidFill>
                <a:latin typeface="조선굵은명조"/>
              </a:rPr>
              <a:t> 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1239500" y="8343900"/>
            <a:ext cx="6667500" cy="50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1290300" y="9080500"/>
            <a:ext cx="66675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330200" y="431800"/>
            <a:ext cx="176276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330200" y="98171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12500" y="1092200"/>
            <a:ext cx="6223000" cy="8128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04900" y="3822700"/>
            <a:ext cx="8178800" cy="288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5300" b="false" i="false" u="none" strike="noStrike" spc="-100">
                <a:solidFill>
                  <a:srgbClr val="000000"/>
                </a:solidFill>
                <a:ea typeface="조선신명조"/>
              </a:rPr>
              <a:t>안녕하세요</a:t>
            </a:r>
            <a:r>
              <a:rPr lang="en-US" sz="5300" b="false" i="false" u="none" strike="noStrike" spc="-100">
                <a:solidFill>
                  <a:srgbClr val="000000"/>
                </a:solidFill>
                <a:latin typeface="조선신명조"/>
              </a:rPr>
              <a:t>!</a:t>
            </a:r>
          </a:p>
          <a:p>
            <a:pPr algn="l" lvl="0">
              <a:lnSpc>
                <a:spcPct val="120350"/>
              </a:lnSpc>
            </a:pPr>
            <a:r>
              <a:rPr lang="ko-KR" sz="5300" b="false" i="false" u="none" strike="noStrike" spc="-100">
                <a:solidFill>
                  <a:srgbClr val="639FCB"/>
                </a:solidFill>
                <a:ea typeface="조선신명조"/>
              </a:rPr>
              <a:t>다양한</a:t>
            </a:r>
            <a:r>
              <a:rPr lang="en-US" sz="5300" b="false" i="false" u="none" strike="noStrike" spc="-100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5300" b="false" i="false" u="none" strike="noStrike" spc="-100">
                <a:solidFill>
                  <a:srgbClr val="639FCB"/>
                </a:solidFill>
                <a:ea typeface="조선신명조"/>
              </a:rPr>
              <a:t>실무경험을</a:t>
            </a:r>
            <a:r>
              <a:rPr lang="en-US" sz="5300" b="false" i="false" u="none" strike="noStrike" spc="-100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5300" b="false" i="false" u="none" strike="noStrike" spc="-100">
                <a:solidFill>
                  <a:srgbClr val="639FCB"/>
                </a:solidFill>
                <a:ea typeface="조선신명조"/>
              </a:rPr>
              <a:t>가진</a:t>
            </a:r>
          </a:p>
          <a:p>
            <a:pPr algn="l" lvl="0">
              <a:lnSpc>
                <a:spcPct val="120350"/>
              </a:lnSpc>
            </a:pPr>
            <a:r>
              <a:rPr lang="ko-KR" sz="5300" b="false" i="false" u="none" strike="noStrike" spc="-100">
                <a:solidFill>
                  <a:srgbClr val="000000"/>
                </a:solidFill>
                <a:ea typeface="조선신명조"/>
              </a:rPr>
              <a:t>컨텐츠</a:t>
            </a:r>
            <a:r>
              <a:rPr lang="en-US" sz="5300" b="false" i="false" u="none" strike="noStrike" spc="-100">
                <a:solidFill>
                  <a:srgbClr val="000000"/>
                </a:solidFill>
                <a:latin typeface="조선신명조"/>
              </a:rPr>
              <a:t> </a:t>
            </a:r>
            <a:r>
              <a:rPr lang="ko-KR" sz="5300" b="false" i="false" u="none" strike="noStrike" spc="-100">
                <a:solidFill>
                  <a:srgbClr val="000000"/>
                </a:solidFill>
                <a:ea typeface="조선신명조"/>
              </a:rPr>
              <a:t>기획자</a:t>
            </a:r>
            <a:r>
              <a:rPr lang="en-US" sz="5300" b="false" i="false" u="none" strike="noStrike" spc="-100">
                <a:solidFill>
                  <a:srgbClr val="000000"/>
                </a:solidFill>
                <a:latin typeface="조선신명조"/>
              </a:rPr>
              <a:t> </a:t>
            </a:r>
            <a:r>
              <a:rPr lang="ko-KR" sz="5300" b="false" i="false" u="none" strike="noStrike" spc="-100">
                <a:solidFill>
                  <a:srgbClr val="000000"/>
                </a:solidFill>
                <a:ea typeface="조선신명조"/>
              </a:rPr>
              <a:t>장진우입니다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3200" y="7950200"/>
            <a:ext cx="74549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영상컨텐츠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상업용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음악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홍보물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제작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그래픽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제작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마케팅기획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무대촬영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등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다양한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실무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경험을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가지고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조선가는고딕"/>
              </a:rPr>
              <a:t>있습니다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/>
            </a:r>
            <a:b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</a:br>
            <a:r>
              <a:rPr lang="en-US" sz="2000" b="false" i="false" u="none" strike="noStrike">
                <a:solidFill>
                  <a:srgbClr val="000000"/>
                </a:solidFill>
                <a:latin typeface="조선가는고딕"/>
              </a:rPr>
              <a:t/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11200" y="8458200"/>
            <a:ext cx="876300" cy="88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-21600000">
            <a:off x="1041400" y="1257300"/>
            <a:ext cx="1676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639FCB"/>
                </a:solidFill>
                <a:latin typeface="Cinzel Medium"/>
              </a:rPr>
              <a:t>About Me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85800" y="1320800"/>
            <a:ext cx="1651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16200000">
            <a:off x="-4851400" y="5130800"/>
            <a:ext cx="103886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16200000">
            <a:off x="5257800" y="5130800"/>
            <a:ext cx="10375900" cy="50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Jinwoo Jang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300" y="1714500"/>
            <a:ext cx="33020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직무</a:t>
            </a:r>
            <a:r>
              <a:rPr lang="en-US" sz="3800" b="false" i="false" u="none" strike="noStrike">
                <a:solidFill>
                  <a:srgbClr val="3A3A3A"/>
                </a:solidFill>
                <a:latin typeface="조선굵은명조"/>
              </a:rPr>
              <a:t> </a:t>
            </a: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관련</a:t>
            </a:r>
            <a:r>
              <a:rPr lang="en-US" sz="3800" b="false" i="false" u="none" strike="noStrike">
                <a:solidFill>
                  <a:srgbClr val="3A3A3A"/>
                </a:solidFill>
                <a:latin typeface="조선굵은명조"/>
              </a:rPr>
              <a:t> </a:t>
            </a: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기술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3600" y="1193800"/>
            <a:ext cx="3073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3A3A3A"/>
                </a:solidFill>
                <a:latin typeface="Baskerville Old Face"/>
              </a:rPr>
              <a:t>My Job Skills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10200" y="6692900"/>
            <a:ext cx="1638300" cy="1854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600700" y="7454900"/>
            <a:ext cx="125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조선가는고딕"/>
              </a:rPr>
              <a:t>88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56200" y="8801100"/>
            <a:ext cx="2133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조선가는고딕"/>
              </a:rPr>
              <a:t>Final Cut Pro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88300" y="6692900"/>
            <a:ext cx="1638300" cy="1854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178800" y="7454900"/>
            <a:ext cx="125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조선가는고딕"/>
              </a:rPr>
              <a:t>80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4300" y="8801100"/>
            <a:ext cx="2133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조선가는고딕"/>
              </a:rPr>
              <a:t>Adobe Photoshop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88600" y="6692900"/>
            <a:ext cx="1638300" cy="1854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579100" y="7454900"/>
            <a:ext cx="1257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조선가는고딕"/>
              </a:rPr>
              <a:t>90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47300" y="8801100"/>
            <a:ext cx="2133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조선가는고딕"/>
              </a:rPr>
              <a:t>Logic Pro 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34000" y="5715000"/>
            <a:ext cx="3175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800" b="false" i="false" u="none" strike="noStrike" spc="100">
                <a:solidFill>
                  <a:srgbClr val="000000"/>
                </a:solidFill>
                <a:ea typeface="조선신명조"/>
              </a:rPr>
              <a:t>직무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조선신명조"/>
              </a:rPr>
              <a:t> </a:t>
            </a:r>
            <a:r>
              <a:rPr lang="ko-KR" sz="1800" b="false" i="false" u="none" strike="noStrike" spc="100">
                <a:solidFill>
                  <a:srgbClr val="000000"/>
                </a:solidFill>
                <a:ea typeface="조선신명조"/>
              </a:rPr>
              <a:t>관련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조선신명조"/>
              </a:rPr>
              <a:t> </a:t>
            </a:r>
            <a:r>
              <a:rPr lang="ko-KR" sz="1800" b="false" i="false" u="none" strike="noStrike" spc="100">
                <a:solidFill>
                  <a:srgbClr val="000000"/>
                </a:solidFill>
                <a:ea typeface="조선신명조"/>
              </a:rPr>
              <a:t>기술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34000" y="6134100"/>
            <a:ext cx="11633200" cy="508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410200" y="2159000"/>
            <a:ext cx="19050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060"/>
              </a:lnSpc>
            </a:pPr>
            <a:r>
              <a:rPr lang="en-US" sz="1800" b="true" i="false" u="none" strike="noStrike">
                <a:solidFill>
                  <a:srgbClr val="639FCB"/>
                </a:solidFill>
                <a:latin typeface="조선가는고딕"/>
              </a:rPr>
              <a:t>2023.10 ~ </a:t>
            </a:r>
            <a:r>
              <a:rPr lang="ko-KR" sz="1800" b="true" i="false" u="none" strike="noStrike">
                <a:solidFill>
                  <a:srgbClr val="639FCB"/>
                </a:solidFill>
                <a:ea typeface="조선가는고딕"/>
              </a:rPr>
              <a:t>재직</a:t>
            </a:r>
            <a:r>
              <a:rPr lang="en-US" sz="1800" b="true" i="false" u="none" strike="noStrike">
                <a:solidFill>
                  <a:srgbClr val="639FCB"/>
                </a:solidFill>
                <a:latin typeface="조선가는고딕"/>
              </a:rPr>
              <a:t> </a:t>
            </a:r>
            <a:r>
              <a:rPr lang="ko-KR" sz="1800" b="true" i="false" u="none" strike="noStrike">
                <a:solidFill>
                  <a:srgbClr val="639FCB"/>
                </a:solidFill>
                <a:ea typeface="조선가는고딕"/>
              </a:rPr>
              <a:t>중</a:t>
            </a:r>
          </a:p>
          <a:p>
            <a:pPr algn="l" lvl="0">
              <a:lnSpc>
                <a:spcPct val="151060"/>
              </a:lnSpc>
            </a:pPr>
            <a:r>
              <a:rPr lang="en-US" sz="1800" b="true" i="false" u="none" strike="noStrike">
                <a:solidFill>
                  <a:srgbClr val="639FCB"/>
                </a:solidFill>
                <a:latin typeface="조선가는고딕"/>
              </a:rPr>
              <a:t>2023.07 ~ 2023.09</a:t>
            </a:r>
          </a:p>
          <a:p>
            <a:pPr algn="l" lvl="0">
              <a:lnSpc>
                <a:spcPct val="151060"/>
              </a:lnSpc>
            </a:pPr>
            <a:r>
              <a:rPr lang="en-US" sz="1800" b="true" i="false" u="none" strike="noStrike">
                <a:solidFill>
                  <a:srgbClr val="639FCB"/>
                </a:solidFill>
                <a:latin typeface="조선가는고딕"/>
              </a:rPr>
              <a:t>2023.03 ~ 2023.09</a:t>
            </a:r>
          </a:p>
          <a:p>
            <a:pPr algn="l" lvl="0">
              <a:lnSpc>
                <a:spcPct val="151060"/>
              </a:lnSpc>
            </a:pPr>
            <a:r>
              <a:rPr lang="en-US" sz="1800" b="true" i="false" u="none" strike="noStrike">
                <a:solidFill>
                  <a:srgbClr val="639FCB"/>
                </a:solidFill>
                <a:latin typeface="조선가는고딕"/>
              </a:rPr>
              <a:t>2023.04 ~ 2023.07</a:t>
            </a:r>
          </a:p>
          <a:p>
            <a:pPr algn="l" lvl="0">
              <a:lnSpc>
                <a:spcPct val="151060"/>
              </a:lnSpc>
            </a:pPr>
            <a:r>
              <a:rPr lang="en-US" sz="1800" b="true" i="false" u="none" strike="noStrike">
                <a:solidFill>
                  <a:srgbClr val="639FCB"/>
                </a:solidFill>
                <a:latin typeface="조선가는고딕"/>
              </a:rPr>
              <a:t>2020.06 ~ 2021.04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81900" y="2159000"/>
            <a:ext cx="33274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060"/>
              </a:lnSpc>
            </a:pP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쿠팡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로켓그로스</a:t>
            </a:r>
          </a:p>
          <a:p>
            <a:pPr algn="l" lvl="0">
              <a:lnSpc>
                <a:spcPct val="151060"/>
              </a:lnSpc>
            </a:pP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문래당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유튜브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컨텐츠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제작</a:t>
            </a:r>
          </a:p>
          <a:p>
            <a:pPr algn="l" lvl="0">
              <a:lnSpc>
                <a:spcPct val="151060"/>
              </a:lnSpc>
            </a:pP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경기상상캠퍼스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상상스튜디오</a:t>
            </a:r>
          </a:p>
          <a:p>
            <a:pPr algn="l" lvl="0">
              <a:lnSpc>
                <a:spcPct val="151060"/>
              </a:lnSpc>
            </a:pP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카카올라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마케팅팀</a:t>
            </a:r>
          </a:p>
          <a:p>
            <a:pPr algn="l" lvl="0">
              <a:lnSpc>
                <a:spcPct val="151060"/>
              </a:lnSpc>
            </a:pP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페이스북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힙합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채널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영상외주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활동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 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0">
            <a:off x="5410200" y="1803400"/>
            <a:ext cx="5461000" cy="508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410200" y="1485900"/>
            <a:ext cx="46736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600" b="false" i="false" u="none" strike="noStrike" spc="100">
                <a:solidFill>
                  <a:srgbClr val="000000"/>
                </a:solidFill>
                <a:ea typeface="조선신명조"/>
              </a:rPr>
              <a:t>활동사항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11544300" y="2133600"/>
            <a:ext cx="9779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060"/>
              </a:lnSpc>
            </a:pPr>
            <a:r>
              <a:rPr lang="en-US" sz="1800" b="true" i="false" u="none" strike="noStrike">
                <a:solidFill>
                  <a:srgbClr val="639FCB"/>
                </a:solidFill>
                <a:latin typeface="조선가는고딕"/>
              </a:rPr>
              <a:t>~2023.08</a:t>
            </a:r>
          </a:p>
          <a:p>
            <a:pPr algn="l" lvl="0">
              <a:lnSpc>
                <a:spcPct val="151060"/>
              </a:lnSpc>
            </a:pPr>
            <a:r>
              <a:rPr lang="en-US" sz="1800" b="true" i="false" u="none" strike="noStrike">
                <a:solidFill>
                  <a:srgbClr val="639FCB"/>
                </a:solidFill>
                <a:latin typeface="조선가는고딕"/>
              </a:rPr>
              <a:t>~2014.02</a:t>
            </a:r>
          </a:p>
          <a:p>
            <a:pPr algn="l" lvl="0">
              <a:lnSpc>
                <a:spcPct val="151060"/>
              </a:lnSpc>
            </a:pPr>
            <a:r>
              <a:rPr lang="en-US" sz="1800" b="true" i="false" u="none" strike="noStrike">
                <a:solidFill>
                  <a:srgbClr val="639FCB"/>
                </a:solidFill>
                <a:latin typeface="조선가는고딕"/>
              </a:rPr>
              <a:t>~2010.02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34900" y="2133600"/>
            <a:ext cx="43180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060"/>
              </a:lnSpc>
            </a:pP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경기대학교</a:t>
            </a:r>
            <a:r>
              <a:rPr lang="en-US" sz="1800" b="false" i="false" u="none" strike="noStrike">
                <a:solidFill>
                  <a:srgbClr val="000000">
                    <a:alpha val="60000"/>
                  </a:srgbClr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산업시스템공학과</a:t>
            </a:r>
          </a:p>
          <a:p>
            <a:pPr algn="l" lvl="0">
              <a:lnSpc>
                <a:spcPct val="151060"/>
              </a:lnSpc>
            </a:pP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동원고등학교</a:t>
            </a:r>
          </a:p>
          <a:p>
            <a:pPr algn="l" lvl="0">
              <a:lnSpc>
                <a:spcPct val="151060"/>
              </a:lnSpc>
            </a:pPr>
            <a:r>
              <a:rPr lang="ko-KR" sz="1800" b="false" i="false" u="none" strike="noStrike">
                <a:solidFill>
                  <a:srgbClr val="000000">
                    <a:alpha val="60000"/>
                  </a:srgbClr>
                </a:solidFill>
                <a:ea typeface="조선가는고딕"/>
              </a:rPr>
              <a:t>서호중학교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 rot="0">
            <a:off x="11557000" y="1905000"/>
            <a:ext cx="5245100" cy="50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1544300" y="1536700"/>
            <a:ext cx="4673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800" b="false" i="false" u="none" strike="noStrike" spc="100">
                <a:solidFill>
                  <a:srgbClr val="000000"/>
                </a:solidFill>
                <a:ea typeface="조선신명조"/>
              </a:rPr>
              <a:t>학력사항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487400" y="7150100"/>
            <a:ext cx="5168900" cy="190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3487400" y="6756400"/>
            <a:ext cx="3644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800" b="false" i="false" u="none" strike="noStrike">
                <a:solidFill>
                  <a:srgbClr val="787878"/>
                </a:solidFill>
                <a:ea typeface="조선가는고딕"/>
              </a:rPr>
              <a:t>영상촬영</a:t>
            </a:r>
            <a:r>
              <a:rPr lang="en-US" sz="1800" b="false" i="false" u="none" strike="noStrike">
                <a:solidFill>
                  <a:srgbClr val="787878"/>
                </a:solidFill>
                <a:latin typeface="조선가는고딕"/>
              </a:rPr>
              <a:t>, </a:t>
            </a:r>
            <a:r>
              <a:rPr lang="ko-KR" sz="1800" b="false" i="false" u="none" strike="noStrike">
                <a:solidFill>
                  <a:srgbClr val="787878"/>
                </a:solidFill>
                <a:ea typeface="조선가는고딕"/>
              </a:rPr>
              <a:t>편집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487400" y="7924800"/>
            <a:ext cx="5168900" cy="190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3487400" y="7531100"/>
            <a:ext cx="3644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조선가는고딕"/>
              </a:rPr>
              <a:t>Adobe Premiere Pro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487400" y="8750300"/>
            <a:ext cx="5168900" cy="190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3487400" y="8343900"/>
            <a:ext cx="3644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800" b="false" i="false" u="none" strike="noStrike">
                <a:solidFill>
                  <a:srgbClr val="787878"/>
                </a:solidFill>
                <a:ea typeface="조선가는고딕"/>
              </a:rPr>
              <a:t>음향</a:t>
            </a:r>
            <a:r>
              <a:rPr lang="en-US" sz="18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조선가는고딕"/>
              </a:rPr>
              <a:t>오디오</a:t>
            </a:r>
            <a:r>
              <a:rPr lang="en-US" sz="18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조선가는고딕"/>
              </a:rPr>
              <a:t>편집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7" id="37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MIRI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2200" y="1714500"/>
            <a:ext cx="26035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경력</a:t>
            </a:r>
            <a:r>
              <a:rPr lang="en-US" sz="3800" b="false" i="false" u="none" strike="noStrike">
                <a:solidFill>
                  <a:srgbClr val="3A3A3A"/>
                </a:solidFill>
                <a:latin typeface="조선굵은명조"/>
              </a:rPr>
              <a:t> </a:t>
            </a: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사항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1700" y="11938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Work Experience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900" y="7277100"/>
            <a:ext cx="33909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산업경영공학과를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전공하여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서비스경영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,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마케팅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,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통계분석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등을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배웠으며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영상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등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컨텐츠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제작과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교류를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꾸준히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해오면서</a:t>
            </a:r>
          </a:p>
          <a:p>
            <a:pPr algn="l" lvl="0">
              <a:lnSpc>
                <a:spcPct val="151890"/>
              </a:lnSpc>
            </a:pP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여러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프로젝트들을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 </a:t>
            </a:r>
            <a:r>
              <a:rPr lang="ko-KR" sz="1600" b="false" i="false" u="none" strike="noStrike">
                <a:solidFill>
                  <a:srgbClr val="000000">
                    <a:alpha val="72941"/>
                  </a:srgbClr>
                </a:solidFill>
                <a:ea typeface="조선신명조"/>
              </a:rPr>
              <a:t>진행해왔습니다</a:t>
            </a:r>
            <a:r>
              <a:rPr lang="en-US" sz="1600" b="false" i="false" u="none" strike="noStrike">
                <a:solidFill>
                  <a:srgbClr val="000000">
                    <a:alpha val="72941"/>
                  </a:srgbClr>
                </a:solidFill>
                <a:latin typeface="조선신명조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0" y="5257800"/>
            <a:ext cx="9055100" cy="50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1315700" y="4914900"/>
            <a:ext cx="469900" cy="5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036300" y="4826000"/>
            <a:ext cx="215900" cy="215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-43200000">
            <a:off x="11899900" y="5194300"/>
            <a:ext cx="31369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카카올라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마케팅팀</a:t>
            </a:r>
          </a:p>
          <a:p>
            <a:pPr algn="l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판매채널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관리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,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프로모션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기획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,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영상제작</a:t>
            </a:r>
          </a:p>
        </p:txBody>
      </p:sp>
      <p:sp>
        <p:nvSpPr>
          <p:cNvPr name="TextBox 18" id="18"/>
          <p:cNvSpPr txBox="true"/>
          <p:nvPr/>
        </p:nvSpPr>
        <p:spPr>
          <a:xfrm rot="-43200000">
            <a:off x="11899900" y="4724400"/>
            <a:ext cx="2654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Baskerville Old Face"/>
              </a:rPr>
              <a:t>2023.04- 2023.07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0439400" y="3911600"/>
            <a:ext cx="469900" cy="50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-43200000">
            <a:off x="7175500" y="4178300"/>
            <a:ext cx="31369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문래당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영상기획자</a:t>
            </a:r>
          </a:p>
          <a:p>
            <a:pPr algn="r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영상제작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및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편집</a:t>
            </a:r>
          </a:p>
        </p:txBody>
      </p:sp>
      <p:sp>
        <p:nvSpPr>
          <p:cNvPr name="TextBox 23" id="23"/>
          <p:cNvSpPr txBox="true"/>
          <p:nvPr/>
        </p:nvSpPr>
        <p:spPr>
          <a:xfrm rot="-43200000">
            <a:off x="7658100" y="3721100"/>
            <a:ext cx="2654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Baskerville Old Face"/>
              </a:rPr>
              <a:t>2023.07 - 2023.09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023600" y="3822700"/>
            <a:ext cx="215900" cy="2159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0439400" y="6083300"/>
            <a:ext cx="469900" cy="50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-43200000">
            <a:off x="7188200" y="6350000"/>
            <a:ext cx="31369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경기상상캠퍼스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상상스튜디오</a:t>
            </a:r>
          </a:p>
          <a:p>
            <a:pPr algn="r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촬영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및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영상제작</a:t>
            </a:r>
          </a:p>
        </p:txBody>
      </p:sp>
      <p:sp>
        <p:nvSpPr>
          <p:cNvPr name="TextBox 29" id="29"/>
          <p:cNvSpPr txBox="true"/>
          <p:nvPr/>
        </p:nvSpPr>
        <p:spPr>
          <a:xfrm rot="-43200000">
            <a:off x="7670800" y="5892800"/>
            <a:ext cx="2654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Baskerville Old Face"/>
              </a:rPr>
              <a:t>2023.03 - 2023.09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023600" y="5994400"/>
            <a:ext cx="215900" cy="2159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1315700" y="7226300"/>
            <a:ext cx="469900" cy="50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023600" y="7137400"/>
            <a:ext cx="215900" cy="2159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43200000">
            <a:off x="11899900" y="7239000"/>
            <a:ext cx="3352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페이스북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페이지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(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컨트롤타워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등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)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영상외주활동</a:t>
            </a:r>
          </a:p>
        </p:txBody>
      </p:sp>
      <p:sp>
        <p:nvSpPr>
          <p:cNvPr name="TextBox 35" id="35"/>
          <p:cNvSpPr txBox="true"/>
          <p:nvPr/>
        </p:nvSpPr>
        <p:spPr>
          <a:xfrm rot="-43200000">
            <a:off x="11899900" y="6781800"/>
            <a:ext cx="2654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Baskerville Old Face"/>
              </a:rPr>
              <a:t>2020.06- 2021.04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0439400" y="8204200"/>
            <a:ext cx="469900" cy="508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9" id="39"/>
          <p:cNvSpPr txBox="true"/>
          <p:nvPr/>
        </p:nvSpPr>
        <p:spPr>
          <a:xfrm rot="-43200000">
            <a:off x="7188200" y="8458200"/>
            <a:ext cx="31369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경기대학교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산업경영공학과</a:t>
            </a:r>
          </a:p>
          <a:p>
            <a:pPr algn="r" lvl="0">
              <a:lnSpc>
                <a:spcPct val="113710"/>
              </a:lnSpc>
            </a:pP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/>
            </a:r>
          </a:p>
        </p:txBody>
      </p:sp>
      <p:sp>
        <p:nvSpPr>
          <p:cNvPr name="TextBox 40" id="40"/>
          <p:cNvSpPr txBox="true"/>
          <p:nvPr/>
        </p:nvSpPr>
        <p:spPr>
          <a:xfrm rot="-43200000">
            <a:off x="7670800" y="8001000"/>
            <a:ext cx="2654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Baskerville Old Face"/>
              </a:rPr>
              <a:t>2019.03 - 2023.08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023600" y="8115300"/>
            <a:ext cx="215900" cy="2159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3" id="43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0452100" y="1536700"/>
            <a:ext cx="469900" cy="508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9" id="49"/>
          <p:cNvSpPr txBox="true"/>
          <p:nvPr/>
        </p:nvSpPr>
        <p:spPr>
          <a:xfrm rot="-43200000">
            <a:off x="7200900" y="1816100"/>
            <a:ext cx="3136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쿠팡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로켓그로스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 </a:t>
            </a:r>
          </a:p>
          <a:p>
            <a:pPr algn="r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카탈로그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오퍼레이션</a:t>
            </a:r>
          </a:p>
        </p:txBody>
      </p:sp>
      <p:sp>
        <p:nvSpPr>
          <p:cNvPr name="TextBox 50" id="50"/>
          <p:cNvSpPr txBox="true"/>
          <p:nvPr/>
        </p:nvSpPr>
        <p:spPr>
          <a:xfrm rot="-43200000">
            <a:off x="7670800" y="1346200"/>
            <a:ext cx="2654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Baskerville Old Face"/>
              </a:rPr>
              <a:t>2024.08 - </a:t>
            </a:r>
            <a:r>
              <a:rPr lang="ko-KR" sz="2200" b="false" i="false" u="none" strike="noStrike">
                <a:solidFill>
                  <a:srgbClr val="787878"/>
                </a:solidFill>
                <a:ea typeface="Baskerville Old Face"/>
              </a:rPr>
              <a:t>현재</a:t>
            </a:r>
            <a:r>
              <a:rPr lang="en-US" sz="2200" b="false" i="false" u="none" strike="noStrike">
                <a:solidFill>
                  <a:srgbClr val="787878"/>
                </a:solidFill>
                <a:latin typeface="Baskerville Old Face"/>
              </a:rPr>
              <a:t> 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036300" y="1460500"/>
            <a:ext cx="215900" cy="2159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1315700" y="2921000"/>
            <a:ext cx="469900" cy="508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036300" y="2844800"/>
            <a:ext cx="215900" cy="2159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-43200000">
            <a:off x="11899900" y="2946400"/>
            <a:ext cx="33528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쿠팡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로켓그로스</a:t>
            </a:r>
          </a:p>
          <a:p>
            <a:pPr algn="l" lvl="0">
              <a:lnSpc>
                <a:spcPct val="113710"/>
              </a:lnSpc>
            </a:pP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패션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카테고리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영업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및</a:t>
            </a:r>
            <a:r>
              <a:rPr lang="en-US" sz="19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900" b="false" i="false" u="none" strike="noStrike">
                <a:solidFill>
                  <a:srgbClr val="787878"/>
                </a:solidFill>
                <a:ea typeface="조선가는고딕"/>
              </a:rPr>
              <a:t>관리</a:t>
            </a:r>
          </a:p>
        </p:txBody>
      </p:sp>
      <p:sp>
        <p:nvSpPr>
          <p:cNvPr name="TextBox 56" id="56"/>
          <p:cNvSpPr txBox="true"/>
          <p:nvPr/>
        </p:nvSpPr>
        <p:spPr>
          <a:xfrm rot="-43200000">
            <a:off x="11899900" y="2476500"/>
            <a:ext cx="2654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Baskerville Old Face"/>
              </a:rPr>
              <a:t>2023.10 - 2024.08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MIRI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200" y="1714500"/>
            <a:ext cx="4140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실무경험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500" y="11938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Job Performance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300" y="76200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01.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음악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작곡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활동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9300" y="81788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02.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영상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300" y="87249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03.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마케팅팀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및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각종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35600" y="2959100"/>
            <a:ext cx="2501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0000" b="true" i="false" u="none" strike="noStrike" spc="900">
                <a:solidFill>
                  <a:srgbClr val="FFFFFF"/>
                </a:solidFill>
                <a:latin typeface="Cinzel Regular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32800" y="1016000"/>
            <a:ext cx="85979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2017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년부터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취미로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음악을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하고싶다는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생각을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갖게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되었고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작곡가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또는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비트메이커로서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음악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제작을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시작했습니다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여러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장비와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전문서적을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사고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독학하여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스스로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작곡할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있게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열심히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배우고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나중에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여러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인디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아티스트들과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작업했습니다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 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이러한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배경과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경험이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이후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상업용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음악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,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광고음악을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제작하거나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사람들이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컨텐츠를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보았을때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멋있거나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편안하게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느낄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있도록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만들고자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하는데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도움이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되었습니다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7505700" y="1790700"/>
            <a:ext cx="1041400" cy="38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791200" y="1270000"/>
            <a:ext cx="2260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음악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작곡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활동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34000" y="1282700"/>
            <a:ext cx="279400" cy="279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295900" y="1295400"/>
            <a:ext cx="3429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1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08600" y="2641600"/>
            <a:ext cx="11785600" cy="6616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49300" y="92837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04.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쿠팡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로켓그로스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0" y="1282700"/>
            <a:ext cx="279400" cy="279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95900" y="1295400"/>
            <a:ext cx="3429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MIRI COMPANY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0200" y="1714500"/>
            <a:ext cx="4140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실무경험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5500" y="11938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Job Performance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35600" y="2959100"/>
            <a:ext cx="2501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0000" b="true" i="false" u="none" strike="noStrike" spc="900">
                <a:solidFill>
                  <a:srgbClr val="FFFFFF"/>
                </a:solidFill>
                <a:latin typeface="Cinzel Regular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32800" y="1282700"/>
            <a:ext cx="85979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2021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영상을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처음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배우기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시작하면서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힙합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커뮤니티에서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활동하는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많은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아티스트들과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교류하고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지냈고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아티스트들의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음악을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영상컨텐츠로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만들기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시작하면서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의뢰를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처음으로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받고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제작하여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영상제작자의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일을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시작하게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되었습니다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7505700" y="1790700"/>
            <a:ext cx="1041400" cy="38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791200" y="1270000"/>
            <a:ext cx="22606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힙합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아티스트</a:t>
            </a:r>
            <a:b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</a:br>
          </a:p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영상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</a:p>
        </p:txBody>
      </p:sp>
      <p:pic>
        <p:nvPicPr>
          <p:cNvPr name="Picture 18" id="18">
            <a:hlinkClick r:id=""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>
                  <p14:trim st="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rot="0">
            <a:off x="5308600" y="2730500"/>
            <a:ext cx="11684000" cy="6565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49300" y="76200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01.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음악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작곡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활동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9300" y="81788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02.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영상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9300" y="87249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03.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마케팅팀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및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각종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프로젝트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9300" y="92837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04.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쿠팡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로켓그로스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MIRI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200" y="1714500"/>
            <a:ext cx="4140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실무경험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500" y="11938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Job Performance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5600" y="2959100"/>
            <a:ext cx="2501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0000" b="true" i="false" u="none" strike="noStrike" spc="900">
                <a:solidFill>
                  <a:srgbClr val="FFFFFF"/>
                </a:solidFill>
                <a:latin typeface="Cinzel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2800" y="1282700"/>
            <a:ext cx="8597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카카올라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마케팅팀에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입사하여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 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초콜릿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제조시설의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실제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과정을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직접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촬영하여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홍보목적의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영상으로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제작하였습니다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보기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영상으로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간단히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앞부분만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편집하였습니다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7505700" y="1790700"/>
            <a:ext cx="10414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91200" y="1270000"/>
            <a:ext cx="17399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카카올라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 </a:t>
            </a:r>
          </a:p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홍보영상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  <a:b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</a:b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34000" y="1282700"/>
            <a:ext cx="279400" cy="279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295900" y="1295400"/>
            <a:ext cx="3429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3</a:t>
            </a:r>
          </a:p>
        </p:txBody>
      </p:sp>
      <p:pic>
        <p:nvPicPr>
          <p:cNvPr name="Picture 18" id="18">
            <a:hlinkClick r:id=""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>
                  <p14:trim st="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rot="0">
            <a:off x="5626100" y="2882900"/>
            <a:ext cx="11684000" cy="6578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49300" y="76200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01.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음악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작곡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활동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9300" y="81788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02.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영상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9300" y="87249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03.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마케팅팀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및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각종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프로젝트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9300" y="92837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04.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쿠팡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로켓그로스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MIRI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200" y="1714500"/>
            <a:ext cx="4140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실무경험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500" y="11938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Job Performance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5600" y="2959100"/>
            <a:ext cx="2501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0000" b="true" i="false" u="none" strike="noStrike" spc="900">
                <a:solidFill>
                  <a:srgbClr val="FFFFFF"/>
                </a:solidFill>
                <a:latin typeface="Cinzel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2800" y="1282700"/>
            <a:ext cx="8597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오틀리로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만든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마시는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초콜릿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신제품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개발과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함께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제품소개를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위한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촬영을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진행하였습니다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
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촬영에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어울리는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소품을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준비하고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컨셉에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맞게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촬영하였습니다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7505700" y="1790700"/>
            <a:ext cx="10414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91200" y="1270000"/>
            <a:ext cx="2260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제품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촬영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34000" y="1282700"/>
            <a:ext cx="279400" cy="279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295900" y="1295400"/>
            <a:ext cx="3429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4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0" y="2755900"/>
            <a:ext cx="11785600" cy="6629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49300" y="76200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01.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음악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작곡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활동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9300" y="81788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02.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영상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9300" y="87249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03.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마케팅팀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및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각종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프로젝트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9300" y="92837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04.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쿠팡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로켓그로스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984500" y="2933700"/>
            <a:ext cx="10769600" cy="429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711200"/>
            <a:ext cx="176276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>
            <a:off x="330200" y="9766300"/>
            <a:ext cx="176276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16200000">
            <a:off x="12750800" y="5130800"/>
            <a:ext cx="103759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>
            <a:off x="330200" y="2971800"/>
            <a:ext cx="4127500" cy="5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49400" y="292100"/>
            <a:ext cx="16764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3A3A3A"/>
                </a:solidFill>
                <a:latin typeface="Gmarket Sans Bold"/>
              </a:rPr>
              <a:t>MIRI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200" y="1714500"/>
            <a:ext cx="4140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3A3A3A"/>
                </a:solidFill>
                <a:ea typeface="조선굵은명조"/>
              </a:rPr>
              <a:t>실무경험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500" y="1193800"/>
            <a:ext cx="3149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A3A3A"/>
                </a:solidFill>
                <a:latin typeface="Baskerville Old Face"/>
              </a:rPr>
              <a:t>Job Performance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35600" y="2959100"/>
            <a:ext cx="2501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0000" b="true" i="false" u="none" strike="noStrike" spc="900">
                <a:solidFill>
                  <a:srgbClr val="FFFFFF"/>
                </a:solidFill>
                <a:latin typeface="Cinzel Regular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2800" y="1282700"/>
            <a:ext cx="8597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오틀리로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만든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마시는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초콜릿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신제품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개발과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함께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제품소개를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위한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촬영을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 </a:t>
            </a:r>
            <a:r>
              <a:rPr lang="ko-KR" sz="1600" b="false" i="false" u="none" strike="noStrike">
                <a:solidFill>
                  <a:srgbClr val="787878"/>
                </a:solidFill>
                <a:ea typeface="조선가는고딕"/>
              </a:rPr>
              <a:t>진행하였습니다</a:t>
            </a:r>
            <a:r>
              <a:rPr lang="en-US" sz="1600" b="false" i="false" u="none" strike="noStrike">
                <a:solidFill>
                  <a:srgbClr val="787878"/>
                </a:solidFill>
                <a:latin typeface="조선가는고딕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7505700" y="1790700"/>
            <a:ext cx="10414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91200" y="1270000"/>
            <a:ext cx="2260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제품</a:t>
            </a:r>
            <a:r>
              <a:rPr lang="en-US" sz="23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2300" b="false" i="false" u="none" strike="noStrike">
                <a:solidFill>
                  <a:srgbClr val="639FCB"/>
                </a:solidFill>
                <a:ea typeface="조선신명조"/>
              </a:rPr>
              <a:t>촬영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34000" y="1282700"/>
            <a:ext cx="279400" cy="279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295900" y="1295400"/>
            <a:ext cx="3429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300" b="false" i="false" u="none" strike="noStrike">
                <a:solidFill>
                  <a:srgbClr val="639FCB"/>
                </a:solidFill>
                <a:latin typeface="Gmarket Sans Bold"/>
              </a:rPr>
              <a:t>4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0" y="2755900"/>
            <a:ext cx="11785600" cy="6629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673100" y="9931400"/>
            <a:ext cx="1003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00" b="false" i="false" u="none" strike="noStrike" spc="300">
                <a:solidFill>
                  <a:srgbClr val="000000"/>
                </a:solidFill>
                <a:ea typeface="조선굵은명조"/>
              </a:rPr>
              <a:t>장진우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9400" y="9982200"/>
            <a:ext cx="24003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Bold"/>
              </a:rPr>
              <a:t>JINWOO JANG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10007600"/>
            <a:ext cx="88900" cy="101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49300" y="76200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01.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음악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작곡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활동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9300" y="81788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02.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영상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제작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9300" y="87249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03.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마케팅팀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및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각종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프로젝트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9300" y="9283700"/>
            <a:ext cx="3441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1890"/>
              </a:lnSpc>
            </a:pP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04.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쿠팡</a:t>
            </a:r>
            <a:r>
              <a:rPr lang="en-US" sz="1800" b="false" i="false" u="none" strike="noStrike">
                <a:solidFill>
                  <a:srgbClr val="639FCB"/>
                </a:solidFill>
                <a:latin typeface="조선신명조"/>
              </a:rPr>
              <a:t> </a:t>
            </a:r>
            <a:r>
              <a:rPr lang="ko-KR" sz="1800" b="false" i="false" u="none" strike="noStrike">
                <a:solidFill>
                  <a:srgbClr val="639FCB"/>
                </a:solidFill>
                <a:ea typeface="조선신명조"/>
              </a:rPr>
              <a:t>로켓그로스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